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84" r:id="rId5"/>
    <p:sldId id="265" r:id="rId6"/>
    <p:sldId id="285" r:id="rId7"/>
    <p:sldId id="286" r:id="rId8"/>
    <p:sldId id="287" r:id="rId9"/>
    <p:sldId id="289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hdphoto1.wdp>
</file>

<file path=ppt/media/hdphoto2.wdp>
</file>

<file path=ppt/media/image1.png>
</file>

<file path=ppt/media/image2.png>
</file>

<file path=ppt/media/image4.png>
</file>

<file path=ppt/media/image5.wmf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CCBB9-D96C-4EBA-82A1-34318BBBAA5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D2DAF-7A11-4887-8CD5-B116BE4C23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345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052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966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843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456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228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129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333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0726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634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809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0264223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930279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072732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613863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043447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640139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15705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948965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170492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780838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599895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21BB6-FFC6-4F4F-BB7C-1255C9EBF2D9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870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3916697"/>
            <a:ext cx="4367284" cy="151490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367283" y="3916697"/>
            <a:ext cx="7824717" cy="15149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BMS</a:t>
            </a:r>
            <a:r>
              <a:rPr lang="zh-CN" altLang="en-US" dirty="0"/>
              <a:t>简介以及目前</a:t>
            </a:r>
            <a:r>
              <a:rPr lang="en-US" altLang="zh-CN" dirty="0"/>
              <a:t>BMS</a:t>
            </a:r>
            <a:r>
              <a:rPr lang="zh-CN" altLang="en-US" dirty="0"/>
              <a:t>需要的支持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0" y="4307756"/>
            <a:ext cx="43672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BMS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开发需求概述</a:t>
            </a:r>
          </a:p>
        </p:txBody>
      </p:sp>
    </p:spTree>
    <p:extLst>
      <p:ext uri="{BB962C8B-B14F-4D97-AF65-F5344CB8AC3E}">
        <p14:creationId xmlns:p14="http://schemas.microsoft.com/office/powerpoint/2010/main" val="141860721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824717" y="3125337"/>
            <a:ext cx="4367284" cy="151490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3125337"/>
            <a:ext cx="7824716" cy="15149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933900" y="3412699"/>
            <a:ext cx="399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33900" y="4137548"/>
            <a:ext cx="39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 YOUR WATCHING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95451" y="3961028"/>
            <a:ext cx="6129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2017.10.20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539314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9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CA2E951-0158-476F-BD78-2D98BD7A6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20" y="-222569"/>
            <a:ext cx="11721126" cy="72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96758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AD86C3-EC2A-4CDD-A881-CED6C55CF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633" y="790929"/>
            <a:ext cx="7932213" cy="59068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3698839-CB2C-4AC3-82BF-B1A192A744E6}"/>
              </a:ext>
            </a:extLst>
          </p:cNvPr>
          <p:cNvSpPr txBox="1"/>
          <p:nvPr/>
        </p:nvSpPr>
        <p:spPr>
          <a:xfrm>
            <a:off x="754144" y="179109"/>
            <a:ext cx="5203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BMS</a:t>
            </a:r>
            <a:r>
              <a:rPr lang="zh-CN" altLang="en-US" dirty="0"/>
              <a:t>底层和硬件概述</a:t>
            </a:r>
          </a:p>
        </p:txBody>
      </p:sp>
    </p:spTree>
    <p:extLst>
      <p:ext uri="{BB962C8B-B14F-4D97-AF65-F5344CB8AC3E}">
        <p14:creationId xmlns:p14="http://schemas.microsoft.com/office/powerpoint/2010/main" val="3547134513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3698839-CB2C-4AC3-82BF-B1A192A744E6}"/>
              </a:ext>
            </a:extLst>
          </p:cNvPr>
          <p:cNvSpPr txBox="1"/>
          <p:nvPr/>
        </p:nvSpPr>
        <p:spPr>
          <a:xfrm>
            <a:off x="754143" y="179109"/>
            <a:ext cx="84275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BMS</a:t>
            </a:r>
            <a:r>
              <a:rPr lang="zh-CN" altLang="en-US" dirty="0"/>
              <a:t>实验环境搭建：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PC</a:t>
            </a:r>
            <a:r>
              <a:rPr lang="zh-CN" altLang="en-US" dirty="0"/>
              <a:t>上位机需要在</a:t>
            </a:r>
            <a:r>
              <a:rPr lang="en-US" altLang="zh-CN" dirty="0"/>
              <a:t>PC</a:t>
            </a:r>
            <a:r>
              <a:rPr lang="zh-CN" altLang="en-US" dirty="0"/>
              <a:t>端进行开发，颗可采用</a:t>
            </a:r>
            <a:r>
              <a:rPr lang="en-US" altLang="zh-CN" dirty="0" err="1"/>
              <a:t>labview</a:t>
            </a:r>
            <a:r>
              <a:rPr lang="zh-CN" altLang="en-US" dirty="0"/>
              <a:t>、</a:t>
            </a:r>
            <a:r>
              <a:rPr lang="en-US" altLang="zh-CN" dirty="0" err="1"/>
              <a:t>vb</a:t>
            </a:r>
            <a:r>
              <a:rPr lang="zh-CN" altLang="en-US" dirty="0"/>
              <a:t>、</a:t>
            </a:r>
            <a:r>
              <a:rPr lang="en-US" altLang="zh-CN" dirty="0" err="1"/>
              <a:t>c#</a:t>
            </a:r>
            <a:r>
              <a:rPr lang="zh-CN" altLang="en-US" dirty="0"/>
              <a:t>等开发；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CAN</a:t>
            </a:r>
            <a:r>
              <a:rPr lang="zh-CN" altLang="en-US" dirty="0"/>
              <a:t>设备需要</a:t>
            </a:r>
            <a:r>
              <a:rPr lang="en-US" altLang="zh-CN" dirty="0"/>
              <a:t>ZLGCAN</a:t>
            </a:r>
            <a:r>
              <a:rPr lang="zh-CN" altLang="en-US" dirty="0"/>
              <a:t>或</a:t>
            </a:r>
            <a:r>
              <a:rPr lang="en-US" altLang="zh-CN" dirty="0" err="1"/>
              <a:t>ValueCAN</a:t>
            </a:r>
            <a:r>
              <a:rPr lang="zh-CN" altLang="en-US" dirty="0"/>
              <a:t>等；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，测试工装需要自行设计搭建，主要用于将</a:t>
            </a:r>
            <a:r>
              <a:rPr lang="en-US" altLang="zh-CN" dirty="0"/>
              <a:t>BMS</a:t>
            </a:r>
            <a:r>
              <a:rPr lang="zh-CN" altLang="en-US" dirty="0"/>
              <a:t>中的信号线引出，在外部进行输入、控制、模拟等；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，电芯模拟工具需要额外购买，精度要在</a:t>
            </a:r>
            <a:r>
              <a:rPr lang="en-US" altLang="zh-CN" dirty="0"/>
              <a:t>1mV</a:t>
            </a:r>
            <a:r>
              <a:rPr lang="zh-CN" altLang="en-US" dirty="0"/>
              <a:t>以上；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F9DCC7-9C13-4F08-AD25-2E38C463B6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57" y="1933435"/>
            <a:ext cx="6679365" cy="424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37792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人员以及工具需求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EE6F11A-C0B5-4DB8-BD9D-2E3E583EA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296141"/>
              </p:ext>
            </p:extLst>
          </p:nvPr>
        </p:nvGraphicFramePr>
        <p:xfrm>
          <a:off x="1145881" y="738518"/>
          <a:ext cx="8127999" cy="422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0696">
                  <a:extLst>
                    <a:ext uri="{9D8B030D-6E8A-4147-A177-3AD203B41FA5}">
                      <a16:colId xmlns:a16="http://schemas.microsoft.com/office/drawing/2014/main" val="1541350172"/>
                    </a:ext>
                  </a:extLst>
                </a:gridCol>
                <a:gridCol w="3176833">
                  <a:extLst>
                    <a:ext uri="{9D8B030D-6E8A-4147-A177-3AD203B41FA5}">
                      <a16:colId xmlns:a16="http://schemas.microsoft.com/office/drawing/2014/main" val="2897289505"/>
                    </a:ext>
                  </a:extLst>
                </a:gridCol>
                <a:gridCol w="3080470">
                  <a:extLst>
                    <a:ext uri="{9D8B030D-6E8A-4147-A177-3AD203B41FA5}">
                      <a16:colId xmlns:a16="http://schemas.microsoft.com/office/drawing/2014/main" val="24871008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职位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职位描述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使用工具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77275"/>
                  </a:ext>
                </a:extLst>
              </a:tr>
              <a:tr h="478478">
                <a:tc>
                  <a:txBody>
                    <a:bodyPr/>
                    <a:lstStyle/>
                    <a:p>
                      <a:r>
                        <a:rPr lang="zh-CN" altLang="en-US" dirty="0"/>
                        <a:t>结构设计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设计</a:t>
                      </a: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外壳等</a:t>
                      </a:r>
                      <a:r>
                        <a:rPr lang="en-US" altLang="zh-CN" dirty="0"/>
                        <a:t>2D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3D</a:t>
                      </a:r>
                      <a:r>
                        <a:rPr lang="zh-CN" altLang="en-US" dirty="0"/>
                        <a:t>制图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Solidworks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,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AutoCAD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652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硬件设计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Circuit simulation 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Worst case analysis	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Schematic design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PCB layout design.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Pspice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Mathcad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OrCAD Capture CIS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	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Allegro PCB </a:t>
                      </a:r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Designe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710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应用软件设计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应用层开发，包括</a:t>
                      </a: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基础功能模块以及客户需求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codewarrior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878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底层软件设计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嵌入式底层开发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Codewarrior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64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工具软件工程师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上位机开发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C# </a:t>
                      </a:r>
                      <a:r>
                        <a:rPr lang="zh-CN" altLang="en-US" dirty="0"/>
                        <a:t>或 </a:t>
                      </a:r>
                      <a:r>
                        <a:rPr lang="en-US" altLang="zh-CN" dirty="0" err="1"/>
                        <a:t>Labview</a:t>
                      </a:r>
                      <a:r>
                        <a:rPr lang="en-US" altLang="zh-CN" dirty="0"/>
                        <a:t> </a:t>
                      </a:r>
                      <a:r>
                        <a:rPr lang="zh-CN" altLang="en-US" dirty="0"/>
                        <a:t>或 </a:t>
                      </a:r>
                      <a:r>
                        <a:rPr lang="en-US" altLang="zh-CN" dirty="0"/>
                        <a:t>VB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576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电芯工程师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管理</a:t>
                      </a: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应用中的电芯参数以及提供算法和测试支持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~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598895"/>
                  </a:ext>
                </a:extLst>
              </a:tr>
            </a:tbl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EB7251F1-7980-4D7B-992A-8E23D5B6703E}"/>
              </a:ext>
            </a:extLst>
          </p:cNvPr>
          <p:cNvSpPr/>
          <p:nvPr/>
        </p:nvSpPr>
        <p:spPr>
          <a:xfrm>
            <a:off x="0" y="5340618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7D79E0E-D18C-4C16-9BBA-31154D0DAF01}"/>
              </a:ext>
            </a:extLst>
          </p:cNvPr>
          <p:cNvSpPr txBox="1"/>
          <p:nvPr/>
        </p:nvSpPr>
        <p:spPr>
          <a:xfrm>
            <a:off x="1127027" y="5208620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职位要求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59D2E23B-EFC7-4F76-A3DE-5F8E6E1A42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5929753"/>
              </p:ext>
            </p:extLst>
          </p:nvPr>
        </p:nvGraphicFramePr>
        <p:xfrm>
          <a:off x="1145880" y="5842908"/>
          <a:ext cx="1342795" cy="1156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Worksheet" showAsIcon="1" r:id="rId4" imgW="914400" imgH="787320" progId="Excel.Sheet.12">
                  <p:embed/>
                </p:oleObj>
              </mc:Choice>
              <mc:Fallback>
                <p:oleObj name="Worksheet" showAsIcon="1" r:id="rId4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5880" y="5842908"/>
                        <a:ext cx="1342795" cy="11562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9654308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设备以及支持需求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EE6F11A-C0B5-4DB8-BD9D-2E3E583EA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428083"/>
              </p:ext>
            </p:extLst>
          </p:nvPr>
        </p:nvGraphicFramePr>
        <p:xfrm>
          <a:off x="1145881" y="955339"/>
          <a:ext cx="8127999" cy="468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0696">
                  <a:extLst>
                    <a:ext uri="{9D8B030D-6E8A-4147-A177-3AD203B41FA5}">
                      <a16:colId xmlns:a16="http://schemas.microsoft.com/office/drawing/2014/main" val="1541350172"/>
                    </a:ext>
                  </a:extLst>
                </a:gridCol>
                <a:gridCol w="3176833">
                  <a:extLst>
                    <a:ext uri="{9D8B030D-6E8A-4147-A177-3AD203B41FA5}">
                      <a16:colId xmlns:a16="http://schemas.microsoft.com/office/drawing/2014/main" val="2897289505"/>
                    </a:ext>
                  </a:extLst>
                </a:gridCol>
                <a:gridCol w="3080470">
                  <a:extLst>
                    <a:ext uri="{9D8B030D-6E8A-4147-A177-3AD203B41FA5}">
                      <a16:colId xmlns:a16="http://schemas.microsoft.com/office/drawing/2014/main" val="24871008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描述及用途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77275"/>
                  </a:ext>
                </a:extLst>
              </a:tr>
              <a:tr h="4784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硬件设计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硬件方案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目前暂无。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652111"/>
                  </a:ext>
                </a:extLst>
              </a:tr>
              <a:tr h="47847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其他待硬件工程师补充，如示波器、高压电源等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其他待硬件工程师补充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694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软件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Codewarrior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license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编译器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license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710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USB BDM Multilink 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软件烧写调试器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878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ZLG CAN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CAN</a:t>
                      </a:r>
                      <a:r>
                        <a:rPr lang="zh-CN" altLang="en-US" dirty="0"/>
                        <a:t>调试工具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64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Kvaser</a:t>
                      </a:r>
                      <a:r>
                        <a:rPr lang="en-US" altLang="zh-CN" dirty="0"/>
                        <a:t>/</a:t>
                      </a:r>
                      <a:r>
                        <a:rPr lang="en-US" altLang="zh-CN" dirty="0" err="1"/>
                        <a:t>valueCAN</a:t>
                      </a:r>
                      <a:r>
                        <a:rPr lang="en-US" altLang="zh-CN" dirty="0"/>
                        <a:t>/</a:t>
                      </a:r>
                      <a:r>
                        <a:rPr lang="en-US" altLang="zh-CN" dirty="0" err="1"/>
                        <a:t>CANoe</a:t>
                      </a:r>
                      <a:r>
                        <a:rPr lang="en-US" altLang="zh-CN" dirty="0"/>
                        <a:t>/Vehicle SPY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CAN</a:t>
                      </a:r>
                      <a:r>
                        <a:rPr lang="zh-CN" altLang="en-US" dirty="0"/>
                        <a:t>仿真工具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576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工装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做模拟测试用，需要自行设计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980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电芯模拟设备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模拟实体电芯，比真电芯更安全且易操控电压。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784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194231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37713"/>
            <a:ext cx="40124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开发模式</a:t>
            </a:r>
          </a:p>
        </p:txBody>
      </p:sp>
      <p:pic>
        <p:nvPicPr>
          <p:cNvPr id="3076" name="Picture 4" descr="https://timgsa.baidu.com/timg?image&amp;quality=80&amp;size=b9999_10000&amp;sec=1508475220302&amp;di=136e264a50cfe81d1a89045eb3f84a31&amp;imgtype=0&amp;src=http%3A%2F%2Fimg3.ph.126.net%2F-AoCb8XyOZE2l3mzTFab7w%3D%3D%2F1292251618096139593.jpg">
            <a:extLst>
              <a:ext uri="{FF2B5EF4-FFF2-40B4-BE49-F238E27FC236}">
                <a16:creationId xmlns:a16="http://schemas.microsoft.com/office/drawing/2014/main" id="{B1A71F8E-63B6-4A1D-8BE5-DECF02B68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632" y="2257425"/>
            <a:ext cx="7220342" cy="355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4ED9EA5-B9E5-4A45-96F6-58AD9DF10165}"/>
              </a:ext>
            </a:extLst>
          </p:cNvPr>
          <p:cNvSpPr txBox="1"/>
          <p:nvPr/>
        </p:nvSpPr>
        <p:spPr>
          <a:xfrm>
            <a:off x="1178350" y="904972"/>
            <a:ext cx="86255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 RAD</a:t>
            </a:r>
            <a:r>
              <a:rPr lang="zh-CN" altLang="en-US" dirty="0"/>
              <a:t>（</a:t>
            </a:r>
            <a:r>
              <a:rPr lang="en-US" altLang="zh-CN" dirty="0"/>
              <a:t>Rap Application Development</a:t>
            </a:r>
            <a:r>
              <a:rPr lang="zh-CN" altLang="en-US" dirty="0"/>
              <a:t>，快速应用开发）模型是软件开发过程中的一个重要模型，由于其模型构图形似字母</a:t>
            </a:r>
            <a:r>
              <a:rPr lang="en-US" altLang="zh-CN" dirty="0"/>
              <a:t>V</a:t>
            </a:r>
            <a:r>
              <a:rPr lang="zh-CN" altLang="en-US" dirty="0"/>
              <a:t>，所以又称软件测试的</a:t>
            </a:r>
            <a:r>
              <a:rPr lang="en-US" altLang="zh-CN" dirty="0"/>
              <a:t>V</a:t>
            </a:r>
            <a:r>
              <a:rPr lang="zh-CN" altLang="en-US" dirty="0"/>
              <a:t>模型。它通过开发和测试同时进行的方式来缩短开发周期，提高开发效率。</a:t>
            </a:r>
          </a:p>
        </p:txBody>
      </p:sp>
    </p:spTree>
    <p:extLst>
      <p:ext uri="{BB962C8B-B14F-4D97-AF65-F5344CB8AC3E}">
        <p14:creationId xmlns:p14="http://schemas.microsoft.com/office/powerpoint/2010/main" val="2040145905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开发周期预估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274B48F-8F23-4901-BF7C-46091E4ABC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841" y="1549635"/>
            <a:ext cx="9460317" cy="375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0569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开发前期需明确问题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3FE311B-7963-47D9-9BB9-6A0E75E72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1646313"/>
              </p:ext>
            </p:extLst>
          </p:nvPr>
        </p:nvGraphicFramePr>
        <p:xfrm>
          <a:off x="1456964" y="895543"/>
          <a:ext cx="8158376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9188">
                  <a:extLst>
                    <a:ext uri="{9D8B030D-6E8A-4147-A177-3AD203B41FA5}">
                      <a16:colId xmlns:a16="http://schemas.microsoft.com/office/drawing/2014/main" val="1312543001"/>
                    </a:ext>
                  </a:extLst>
                </a:gridCol>
                <a:gridCol w="4079188">
                  <a:extLst>
                    <a:ext uri="{9D8B030D-6E8A-4147-A177-3AD203B41FA5}">
                      <a16:colId xmlns:a16="http://schemas.microsoft.com/office/drawing/2014/main" val="1905763219"/>
                    </a:ext>
                  </a:extLst>
                </a:gridCol>
              </a:tblGrid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问题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影响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755627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客户基础需求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芯片选型、整体架构搭建、软件功能剪裁等，需要硬件工程师参与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612168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价格定位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芯片选型等，需要硬件工程师参与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722489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项目开发阶段性目的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确定工作重点，需要硬件工程师参与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480443"/>
                  </a:ext>
                </a:extLst>
              </a:tr>
            </a:tbl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32FBC795-8186-4883-A2D5-FC77697BA83C}"/>
              </a:ext>
            </a:extLst>
          </p:cNvPr>
          <p:cNvSpPr/>
          <p:nvPr/>
        </p:nvSpPr>
        <p:spPr>
          <a:xfrm>
            <a:off x="0" y="3031048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B81EE2-E6BB-41E6-BB89-E6E0020EC0EC}"/>
              </a:ext>
            </a:extLst>
          </p:cNvPr>
          <p:cNvSpPr txBox="1"/>
          <p:nvPr/>
        </p:nvSpPr>
        <p:spPr>
          <a:xfrm>
            <a:off x="982635" y="2972097"/>
            <a:ext cx="6096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申请高新技术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BMS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软件需要的支持汇总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84D8C1F-8899-40EE-8846-5492E9FF31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4538611"/>
              </p:ext>
            </p:extLst>
          </p:nvPr>
        </p:nvGraphicFramePr>
        <p:xfrm>
          <a:off x="1456964" y="3696876"/>
          <a:ext cx="8158376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9188">
                  <a:extLst>
                    <a:ext uri="{9D8B030D-6E8A-4147-A177-3AD203B41FA5}">
                      <a16:colId xmlns:a16="http://schemas.microsoft.com/office/drawing/2014/main" val="1312543001"/>
                    </a:ext>
                  </a:extLst>
                </a:gridCol>
                <a:gridCol w="4079188">
                  <a:extLst>
                    <a:ext uri="{9D8B030D-6E8A-4147-A177-3AD203B41FA5}">
                      <a16:colId xmlns:a16="http://schemas.microsoft.com/office/drawing/2014/main" val="1905763219"/>
                    </a:ext>
                  </a:extLst>
                </a:gridCol>
              </a:tblGrid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问题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描述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755627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人员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需要硬件工程师、底层工程师、上位机工程师、电芯工程师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612168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、软件调试设备</a:t>
                      </a:r>
                      <a:r>
                        <a:rPr lang="en-US" altLang="zh-CN" dirty="0"/>
                        <a:t>(</a:t>
                      </a:r>
                      <a:r>
                        <a:rPr lang="en-US" altLang="zh-CN" dirty="0" err="1"/>
                        <a:t>PE,zlgCAN,valueCAN</a:t>
                      </a:r>
                      <a:r>
                        <a:rPr lang="en-US" altLang="zh-CN" dirty="0"/>
                        <a:t>)</a:t>
                      </a:r>
                    </a:p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、测试设备</a:t>
                      </a:r>
                      <a:r>
                        <a:rPr lang="en-US" altLang="zh-CN" dirty="0"/>
                        <a:t>(</a:t>
                      </a:r>
                      <a:r>
                        <a:rPr lang="zh-CN" altLang="en-US" dirty="0"/>
                        <a:t>工装、电芯模拟设备</a:t>
                      </a:r>
                      <a:r>
                        <a:rPr lang="en-US" altLang="zh-C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722489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硬件原理图方案、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应用层方案</a:t>
                      </a:r>
                      <a:r>
                        <a:rPr lang="en-US" altLang="zh-CN" dirty="0"/>
                        <a:t>(</a:t>
                      </a:r>
                      <a:r>
                        <a:rPr lang="zh-CN" altLang="en-US" dirty="0"/>
                        <a:t>已有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480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3907053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1849</TotalTime>
  <Words>472</Words>
  <Application>Microsoft Office PowerPoint</Application>
  <PresentationFormat>宽屏</PresentationFormat>
  <Paragraphs>98</Paragraphs>
  <Slides>10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宋体</vt:lpstr>
      <vt:lpstr>微软雅黑</vt:lpstr>
      <vt:lpstr>Arial</vt:lpstr>
      <vt:lpstr>Calibri</vt:lpstr>
      <vt:lpstr>Calibri Light</vt:lpstr>
      <vt:lpstr>Office 主题</vt:lpstr>
      <vt:lpstr>Worksheet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DPHOME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po du</dc:creator>
  <cp:lastModifiedBy>y z</cp:lastModifiedBy>
  <cp:revision>47</cp:revision>
  <dcterms:created xsi:type="dcterms:W3CDTF">2014-12-17T15:36:25Z</dcterms:created>
  <dcterms:modified xsi:type="dcterms:W3CDTF">2017-10-25T01:54:09Z</dcterms:modified>
</cp:coreProperties>
</file>

<file path=docProps/thumbnail.jpeg>
</file>